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2" autoAdjust="0"/>
    <p:restoredTop sz="65755"/>
  </p:normalViewPr>
  <p:slideViewPr>
    <p:cSldViewPr snapToGrid="0">
      <p:cViewPr>
        <p:scale>
          <a:sx n="33" d="100"/>
          <a:sy n="33" d="100"/>
        </p:scale>
        <p:origin x="120" y="161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9BD73-F56C-FF4C-B541-9B76D9AADADA}" type="datetimeFigureOut">
              <a:t>12/8/23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D197D-4B71-944E-BC12-D0D7A19025F5}" type="slidenum">
              <a:t>‹#›</a:t>
            </a:fld>
            <a:endParaRPr lang="en-US"/>
          </a:p>
        </p:txBody>
      </p:sp>
    </p:spTree>
    <p:extLst>
      <p:ext uri="{BB962C8B-B14F-4D97-AF65-F5344CB8AC3E}">
        <p14:creationId xmlns:p14="http://schemas.microsoft.com/office/powerpoint/2010/main" val="1703537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23</a:t>
            </a:fld>
            <a:endParaRPr lang="en-US" sz="1200">
              <a:solidFill>
                <a:srgbClr val="000000"/>
              </a:solidFill>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Theology (</a:t>
            </a:r>
            <a:r>
              <a:rPr lang="en-US" dirty="0" err="1">
                <a:latin typeface="Arial" charset="0"/>
                <a:ea typeface="ＭＳ Ｐゴシック" charset="0"/>
                <a:cs typeface="ＭＳ Ｐゴシック" charset="0"/>
              </a:rPr>
              <a:t>th</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7B8B8F-F9E0-4F0C-9373-E026164AA130}" type="datetimeFigureOut">
              <a:rPr lang="en-SG" smtClean="0"/>
              <a:t>8/12/23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129324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B8B8F-F9E0-4F0C-9373-E026164AA130}" type="datetimeFigureOut">
              <a:rPr lang="en-SG" smtClean="0"/>
              <a:t>8/12/23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37566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B8B8F-F9E0-4F0C-9373-E026164AA130}" type="datetimeFigureOut">
              <a:rPr lang="en-SG" smtClean="0"/>
              <a:t>8/12/23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103535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3617329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5929874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501221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861016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791300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593503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34164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891106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B8B8F-F9E0-4F0C-9373-E026164AA130}" type="datetimeFigureOut">
              <a:rPr lang="en-SG" smtClean="0"/>
              <a:t>8/12/23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2838550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9535868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323417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046636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7B8B8F-F9E0-4F0C-9373-E026164AA130}" type="datetimeFigureOut">
              <a:rPr lang="en-SG" smtClean="0"/>
              <a:t>8/12/23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421172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7B8B8F-F9E0-4F0C-9373-E026164AA130}" type="datetimeFigureOut">
              <a:rPr lang="en-SG" smtClean="0"/>
              <a:t>8/12/23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121188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7B8B8F-F9E0-4F0C-9373-E026164AA130}" type="datetimeFigureOut">
              <a:rPr lang="en-SG" smtClean="0"/>
              <a:t>8/12/23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147219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7B8B8F-F9E0-4F0C-9373-E026164AA130}" type="datetimeFigureOut">
              <a:rPr lang="en-SG" smtClean="0"/>
              <a:t>8/12/23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48180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B8B8F-F9E0-4F0C-9373-E026164AA130}" type="datetimeFigureOut">
              <a:rPr lang="en-SG" smtClean="0"/>
              <a:t>8/12/23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343234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7B8B8F-F9E0-4F0C-9373-E026164AA130}" type="datetimeFigureOut">
              <a:rPr lang="en-SG" smtClean="0"/>
              <a:t>8/12/23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201729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7B8B8F-F9E0-4F0C-9373-E026164AA130}" type="datetimeFigureOut">
              <a:rPr lang="en-SG" smtClean="0"/>
              <a:t>8/12/23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211818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B8B8F-F9E0-4F0C-9373-E026164AA130}" type="datetimeFigureOut">
              <a:rPr lang="en-SG" smtClean="0"/>
              <a:t>8/12/23</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C7A59-318A-436D-AC0A-3DD7B05610CB}" type="slidenum">
              <a:rPr lang="en-SG" smtClean="0"/>
              <a:t>‹#›</a:t>
            </a:fld>
            <a:endParaRPr lang="en-SG"/>
          </a:p>
        </p:txBody>
      </p:sp>
    </p:spTree>
    <p:extLst>
      <p:ext uri="{BB962C8B-B14F-4D97-AF65-F5344CB8AC3E}">
        <p14:creationId xmlns:p14="http://schemas.microsoft.com/office/powerpoint/2010/main" val="39237447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121917" tIns="60958" rIns="121917" bIns="6095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defRPr sz="1300">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lgn="ctr">
              <a:defRPr sz="1300">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lgn="r">
              <a:defRPr sz="13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1347804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900">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900">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900">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900">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3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00">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700">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700">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700">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700">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700">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7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New Perspective on Paul and the Traditional Concept of Justification by  Faith">
            <a:extLst>
              <a:ext uri="{FF2B5EF4-FFF2-40B4-BE49-F238E27FC236}">
                <a16:creationId xmlns:a16="http://schemas.microsoft.com/office/drawing/2014/main" id="{20C1C609-88FB-44CF-E1C1-E27D2818D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35" y="635000"/>
            <a:ext cx="9720985" cy="5079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338263"/>
            <a:ext cx="9144000" cy="1126567"/>
          </a:xfrm>
        </p:spPr>
        <p:txBody>
          <a:bodyPr>
            <a:normAutofit fontScale="90000"/>
          </a:bodyPr>
          <a:lstStyle/>
          <a:p>
            <a:r>
              <a:rPr lang="en-SG" dirty="0">
                <a:effectLst>
                  <a:glow rad="228600">
                    <a:schemeClr val="bg1">
                      <a:alpha val="89000"/>
                    </a:schemeClr>
                  </a:glow>
                </a:effectLst>
                <a:latin typeface="Arial" panose="020B0604020202020204" pitchFamily="34" charset="0"/>
                <a:cs typeface="Arial" panose="020B0604020202020204" pitchFamily="34" charset="0"/>
              </a:rPr>
              <a:t>Paul’s View </a:t>
            </a:r>
            <a:br>
              <a:rPr lang="en-SG" dirty="0">
                <a:effectLst>
                  <a:glow rad="228600">
                    <a:schemeClr val="bg1">
                      <a:alpha val="89000"/>
                    </a:schemeClr>
                  </a:glow>
                </a:effectLst>
                <a:latin typeface="Arial" panose="020B0604020202020204" pitchFamily="34" charset="0"/>
                <a:cs typeface="Arial" panose="020B0604020202020204" pitchFamily="34" charset="0"/>
              </a:rPr>
            </a:br>
            <a:r>
              <a:rPr lang="en-SG" dirty="0">
                <a:effectLst>
                  <a:glow rad="228600">
                    <a:schemeClr val="bg1">
                      <a:alpha val="89000"/>
                    </a:schemeClr>
                  </a:glow>
                </a:effectLst>
                <a:latin typeface="Arial" panose="020B0604020202020204" pitchFamily="34" charset="0"/>
                <a:cs typeface="Arial" panose="020B0604020202020204" pitchFamily="34" charset="0"/>
              </a:rPr>
              <a:t>of Justification</a:t>
            </a:r>
          </a:p>
        </p:txBody>
      </p:sp>
      <p:sp>
        <p:nvSpPr>
          <p:cNvPr id="3" name="Subtitle 2"/>
          <p:cNvSpPr>
            <a:spLocks noGrp="1"/>
          </p:cNvSpPr>
          <p:nvPr>
            <p:ph type="subTitle" idx="1"/>
          </p:nvPr>
        </p:nvSpPr>
        <p:spPr>
          <a:xfrm>
            <a:off x="1589852" y="3163651"/>
            <a:ext cx="9200444" cy="1948333"/>
          </a:xfrm>
        </p:spPr>
        <p:txBody>
          <a:bodyPr>
            <a:noAutofit/>
          </a:bodyPr>
          <a:lstStyle/>
          <a:p>
            <a:r>
              <a:rPr lang="en-SG" sz="3600" dirty="0">
                <a:effectLst>
                  <a:glow rad="228600">
                    <a:schemeClr val="bg1">
                      <a:alpha val="89000"/>
                    </a:schemeClr>
                  </a:glow>
                </a:effectLst>
                <a:latin typeface="Arial" panose="020B0604020202020204" pitchFamily="34" charset="0"/>
                <a:cs typeface="Arial" panose="020B0604020202020204" pitchFamily="34" charset="0"/>
              </a:rPr>
              <a:t>Dr. Brian Thomas</a:t>
            </a:r>
          </a:p>
          <a:p>
            <a:r>
              <a:rPr lang="en-SG" sz="3600" dirty="0">
                <a:effectLst>
                  <a:glow rad="228600">
                    <a:schemeClr val="bg1">
                      <a:alpha val="89000"/>
                    </a:schemeClr>
                  </a:glow>
                </a:effectLst>
                <a:latin typeface="Arial" panose="020B0604020202020204" pitchFamily="34" charset="0"/>
                <a:cs typeface="Arial" panose="020B0604020202020204" pitchFamily="34" charset="0"/>
              </a:rPr>
              <a:t>School of Theology (English)</a:t>
            </a:r>
          </a:p>
          <a:p>
            <a:r>
              <a:rPr lang="en-SG" sz="3600" dirty="0">
                <a:effectLst>
                  <a:glow rad="228600">
                    <a:schemeClr val="bg1">
                      <a:alpha val="89000"/>
                    </a:schemeClr>
                  </a:glow>
                </a:effectLst>
                <a:latin typeface="Arial" panose="020B0604020202020204" pitchFamily="34" charset="0"/>
                <a:cs typeface="Arial" panose="020B0604020202020204" pitchFamily="34" charset="0"/>
              </a:rPr>
              <a:t>16 August 2017</a:t>
            </a:r>
          </a:p>
        </p:txBody>
      </p:sp>
      <p:sp>
        <p:nvSpPr>
          <p:cNvPr id="4" name="Rectangle 3"/>
          <p:cNvSpPr>
            <a:spLocks noChangeArrowheads="1"/>
          </p:cNvSpPr>
          <p:nvPr/>
        </p:nvSpPr>
        <p:spPr bwMode="auto">
          <a:xfrm>
            <a:off x="0" y="5999894"/>
            <a:ext cx="12191999" cy="827851"/>
          </a:xfrm>
          <a:prstGeom prst="rect">
            <a:avLst/>
          </a:prstGeom>
          <a:noFill/>
          <a:ln w="9525">
            <a:noFill/>
            <a:miter lim="800000"/>
            <a:headEnd/>
            <a:tailEnd/>
          </a:ln>
          <a:effectLst/>
        </p:spPr>
        <p:txBody>
          <a:bodyP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3144828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22" y="150519"/>
            <a:ext cx="11071578" cy="1540169"/>
          </a:xfrm>
        </p:spPr>
        <p:txBody>
          <a:bodyPr vert="horz" lIns="91440" tIns="45720" rIns="91440" bIns="45720" rtlCol="0" anchor="ctr">
            <a:normAutofit/>
          </a:bodyPr>
          <a:lstStyle/>
          <a:p>
            <a:r>
              <a:rPr lang="en-US" b="1" dirty="0"/>
              <a:t>God’s Righteousness is Apart from the Law, but is Testified to in the Law &amp; Prophets (3:21)</a:t>
            </a:r>
            <a:endParaRPr lang="en-SG" b="1" dirty="0"/>
          </a:p>
        </p:txBody>
      </p:sp>
      <p:sp>
        <p:nvSpPr>
          <p:cNvPr id="3" name="Content Placeholder 2"/>
          <p:cNvSpPr>
            <a:spLocks noGrp="1"/>
          </p:cNvSpPr>
          <p:nvPr>
            <p:ph idx="1"/>
          </p:nvPr>
        </p:nvSpPr>
        <p:spPr/>
        <p:txBody>
          <a:bodyPr>
            <a:normAutofit/>
          </a:bodyPr>
          <a:lstStyle/>
          <a:p>
            <a:r>
              <a:rPr lang="en-US" dirty="0"/>
              <a:t>What is “the righteousness of God”?</a:t>
            </a:r>
          </a:p>
          <a:p>
            <a:pPr lvl="1"/>
            <a:r>
              <a:rPr lang="en-US" sz="2800" dirty="0"/>
              <a:t>Douglas Moo and Michael Bird make a good case for seeing in “the righteousness of God” in 1:17 and 3:21 both God’s saving action and the righteous status God gives to the believer.  The saving action enacted through Christ makes possible the righteous status for those who believe.</a:t>
            </a:r>
            <a:endParaRPr lang="en-SG" sz="2800" dirty="0"/>
          </a:p>
        </p:txBody>
      </p:sp>
    </p:spTree>
    <p:extLst>
      <p:ext uri="{BB962C8B-B14F-4D97-AF65-F5344CB8AC3E}">
        <p14:creationId xmlns:p14="http://schemas.microsoft.com/office/powerpoint/2010/main" val="197049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48" y="112889"/>
            <a:ext cx="11165652" cy="1577799"/>
          </a:xfrm>
        </p:spPr>
        <p:txBody>
          <a:bodyPr>
            <a:normAutofit/>
          </a:bodyPr>
          <a:lstStyle/>
          <a:p>
            <a:r>
              <a:rPr lang="en-US" b="1" dirty="0"/>
              <a:t>God’s Righteousness is Apart from the Law, but is Testified to in the Law &amp; Prophets (3:21)</a:t>
            </a:r>
            <a:endParaRPr lang="en-SG" dirty="0"/>
          </a:p>
        </p:txBody>
      </p:sp>
      <p:sp>
        <p:nvSpPr>
          <p:cNvPr id="3" name="Content Placeholder 2"/>
          <p:cNvSpPr>
            <a:spLocks noGrp="1"/>
          </p:cNvSpPr>
          <p:nvPr>
            <p:ph idx="1"/>
          </p:nvPr>
        </p:nvSpPr>
        <p:spPr/>
        <p:txBody>
          <a:bodyPr>
            <a:normAutofit/>
          </a:bodyPr>
          <a:lstStyle/>
          <a:p>
            <a:r>
              <a:rPr lang="en-US" b="1" dirty="0"/>
              <a:t>Though this saving “Righteousness of God” is apart from the Law, it is testified to by the Law (= Pentateuch) and the Prophets (3:21).</a:t>
            </a:r>
            <a:endParaRPr lang="en-SG" dirty="0"/>
          </a:p>
          <a:p>
            <a:pPr lvl="1"/>
            <a:r>
              <a:rPr lang="en-US" sz="2800" dirty="0"/>
              <a:t>The OT background of the “righteousness of God” as his saving action in the prophets is implied here.</a:t>
            </a:r>
            <a:endParaRPr lang="en-SG" sz="2800" dirty="0"/>
          </a:p>
          <a:p>
            <a:pPr lvl="1"/>
            <a:r>
              <a:rPr lang="en-US" sz="2800" dirty="0"/>
              <a:t>Paul will go on to explicitly cite Abraham and David.</a:t>
            </a:r>
            <a:endParaRPr lang="en-SG" sz="2800" dirty="0"/>
          </a:p>
          <a:p>
            <a:endParaRPr lang="en-SG" dirty="0"/>
          </a:p>
        </p:txBody>
      </p:sp>
    </p:spTree>
    <p:extLst>
      <p:ext uri="{BB962C8B-B14F-4D97-AF65-F5344CB8AC3E}">
        <p14:creationId xmlns:p14="http://schemas.microsoft.com/office/powerpoint/2010/main" val="19136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6" y="365125"/>
            <a:ext cx="10902244" cy="1325563"/>
          </a:xfrm>
        </p:spPr>
        <p:txBody>
          <a:bodyPr>
            <a:normAutofit fontScale="90000"/>
          </a:bodyPr>
          <a:lstStyle/>
          <a:p>
            <a:r>
              <a:rPr lang="en-US" b="1" dirty="0"/>
              <a:t>Justification comes in the same way to Jews and Gentiles (3:22)</a:t>
            </a:r>
            <a:br>
              <a:rPr lang="en-SG" dirty="0"/>
            </a:br>
            <a:endParaRPr lang="en-SG" dirty="0"/>
          </a:p>
        </p:txBody>
      </p:sp>
      <p:sp>
        <p:nvSpPr>
          <p:cNvPr id="3" name="Content Placeholder 2"/>
          <p:cNvSpPr>
            <a:spLocks noGrp="1"/>
          </p:cNvSpPr>
          <p:nvPr>
            <p:ph idx="1"/>
          </p:nvPr>
        </p:nvSpPr>
        <p:spPr/>
        <p:txBody>
          <a:bodyPr/>
          <a:lstStyle/>
          <a:p>
            <a:r>
              <a:rPr lang="en-US" baseline="30000" dirty="0"/>
              <a:t>22</a:t>
            </a:r>
            <a:r>
              <a:rPr lang="en-US" dirty="0"/>
              <a:t> even </a:t>
            </a:r>
            <a:r>
              <a:rPr lang="en-US" i="1" dirty="0"/>
              <a:t>the </a:t>
            </a:r>
            <a:r>
              <a:rPr lang="en-US" dirty="0"/>
              <a:t>righteousness of God through faith in Jesus Christ </a:t>
            </a:r>
            <a:r>
              <a:rPr lang="en-US" b="1" dirty="0"/>
              <a:t>for all those who believe; for there is no distinction</a:t>
            </a:r>
            <a:r>
              <a:rPr lang="en-US" dirty="0"/>
              <a:t> (Rom 3:22 NASB)</a:t>
            </a:r>
            <a:endParaRPr lang="en-SG" dirty="0"/>
          </a:p>
          <a:p>
            <a:endParaRPr lang="en-SG" dirty="0"/>
          </a:p>
        </p:txBody>
      </p:sp>
    </p:spTree>
    <p:extLst>
      <p:ext uri="{BB962C8B-B14F-4D97-AF65-F5344CB8AC3E}">
        <p14:creationId xmlns:p14="http://schemas.microsoft.com/office/powerpoint/2010/main" val="67556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85" y="282222"/>
            <a:ext cx="11118615" cy="1408466"/>
          </a:xfrm>
        </p:spPr>
        <p:txBody>
          <a:bodyPr>
            <a:normAutofit fontScale="90000"/>
          </a:bodyPr>
          <a:lstStyle/>
          <a:p>
            <a:r>
              <a:rPr lang="en-US" b="1" dirty="0"/>
              <a:t>Justification is a gift by God’s grace (3:23-24): it is not inherently deserved, or earned as a wage (4:2-5)</a:t>
            </a:r>
            <a:br>
              <a:rPr lang="en-SG" dirty="0"/>
            </a:br>
            <a:endParaRPr lang="en-SG" dirty="0"/>
          </a:p>
        </p:txBody>
      </p:sp>
      <p:sp>
        <p:nvSpPr>
          <p:cNvPr id="3" name="Content Placeholder 2"/>
          <p:cNvSpPr>
            <a:spLocks noGrp="1"/>
          </p:cNvSpPr>
          <p:nvPr>
            <p:ph idx="1"/>
          </p:nvPr>
        </p:nvSpPr>
        <p:spPr/>
        <p:txBody>
          <a:bodyPr>
            <a:normAutofit/>
          </a:bodyPr>
          <a:lstStyle/>
          <a:p>
            <a:r>
              <a:rPr lang="en-US" baseline="30000" dirty="0"/>
              <a:t>23</a:t>
            </a:r>
            <a:r>
              <a:rPr lang="en-US" dirty="0"/>
              <a:t> for all have sinned and fall short of the glory of God,  </a:t>
            </a:r>
            <a:r>
              <a:rPr lang="en-US" baseline="30000" dirty="0"/>
              <a:t>24</a:t>
            </a:r>
            <a:r>
              <a:rPr lang="en-US" dirty="0"/>
              <a:t> being justified as a gift by His grace…. (Rom 3:23-24 NASB)</a:t>
            </a:r>
            <a:endParaRPr lang="en-SG" dirty="0"/>
          </a:p>
          <a:p>
            <a:pPr marL="0" indent="0">
              <a:buNone/>
            </a:pPr>
            <a:r>
              <a:rPr lang="en-US" dirty="0"/>
              <a:t> </a:t>
            </a:r>
            <a:endParaRPr lang="en-SG" dirty="0"/>
          </a:p>
          <a:p>
            <a:r>
              <a:rPr lang="en-US" baseline="30000" dirty="0"/>
              <a:t>2</a:t>
            </a:r>
            <a:r>
              <a:rPr lang="en-US" dirty="0"/>
              <a:t> For if Abraham was justified by works, he has something to boast about, but not before God. </a:t>
            </a:r>
            <a:r>
              <a:rPr lang="en-US" baseline="30000" dirty="0"/>
              <a:t>3</a:t>
            </a:r>
            <a:r>
              <a:rPr lang="en-US" dirty="0"/>
              <a:t> For what does the Scripture say? "ABRAHAM BELIEVED GOD, AND IT WAS CREDITED TO HIM AS RIGHTEOUSNESS." </a:t>
            </a:r>
            <a:r>
              <a:rPr lang="en-US" baseline="30000" dirty="0"/>
              <a:t>4</a:t>
            </a:r>
            <a:r>
              <a:rPr lang="en-US" dirty="0"/>
              <a:t> Now to the one who works, his wage is not credited as a favor, but as what is due. </a:t>
            </a:r>
            <a:r>
              <a:rPr lang="en-US" baseline="30000" dirty="0"/>
              <a:t>5</a:t>
            </a:r>
            <a:r>
              <a:rPr lang="en-US" dirty="0"/>
              <a:t> But to the one who does not work, but believes in Him who justifies the ungodly, his faith is credited as righteousness (Rom 4:2-5 NASB)</a:t>
            </a:r>
            <a:endParaRPr lang="en-SG" dirty="0"/>
          </a:p>
          <a:p>
            <a:endParaRPr lang="en-SG" dirty="0"/>
          </a:p>
        </p:txBody>
      </p:sp>
    </p:spTree>
    <p:extLst>
      <p:ext uri="{BB962C8B-B14F-4D97-AF65-F5344CB8AC3E}">
        <p14:creationId xmlns:p14="http://schemas.microsoft.com/office/powerpoint/2010/main" val="322354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70" y="159923"/>
            <a:ext cx="11787482" cy="2267185"/>
          </a:xfrm>
        </p:spPr>
        <p:txBody>
          <a:bodyPr>
            <a:normAutofit fontScale="90000"/>
          </a:bodyPr>
          <a:lstStyle/>
          <a:p>
            <a:r>
              <a:rPr lang="en-US" b="1" dirty="0"/>
              <a:t>Justification is paid for by the redemptive sacrifice of Jesus Christ’s death, which propitiated our sins (satisfying God’s wrath) and this redemptive work was completed with Christ’s resurrection (3:24-25; 4:24-25)</a:t>
            </a:r>
            <a:endParaRPr lang="en-SG" dirty="0"/>
          </a:p>
        </p:txBody>
      </p:sp>
      <p:sp>
        <p:nvSpPr>
          <p:cNvPr id="3" name="Content Placeholder 2"/>
          <p:cNvSpPr>
            <a:spLocks noGrp="1"/>
          </p:cNvSpPr>
          <p:nvPr>
            <p:ph idx="1"/>
          </p:nvPr>
        </p:nvSpPr>
        <p:spPr>
          <a:xfrm>
            <a:off x="423333" y="2671704"/>
            <a:ext cx="10930467" cy="3505259"/>
          </a:xfrm>
        </p:spPr>
        <p:txBody>
          <a:bodyPr>
            <a:noAutofit/>
          </a:bodyPr>
          <a:lstStyle/>
          <a:p>
            <a:r>
              <a:rPr lang="en-US" baseline="30000" dirty="0"/>
              <a:t>24</a:t>
            </a:r>
            <a:r>
              <a:rPr lang="en-US" dirty="0"/>
              <a:t> being justified as a gift by His grace through the redemption which is in Christ Jesus; </a:t>
            </a:r>
            <a:r>
              <a:rPr lang="en-US" baseline="30000" dirty="0"/>
              <a:t>25</a:t>
            </a:r>
            <a:r>
              <a:rPr lang="en-US" dirty="0"/>
              <a:t> whom God displayed publicly as a propitiation in His blood through faith. </a:t>
            </a:r>
            <a:r>
              <a:rPr lang="en-US" i="1" dirty="0"/>
              <a:t>This was </a:t>
            </a:r>
            <a:r>
              <a:rPr lang="en-US" dirty="0"/>
              <a:t>to demonstrate His righteousness, because in the forbearance of God He passed over the sins previously committed (Rom 3:24-25 NASB)</a:t>
            </a:r>
            <a:endParaRPr lang="en-SG" sz="1050" dirty="0"/>
          </a:p>
          <a:p>
            <a:pPr marL="0" indent="0">
              <a:buNone/>
            </a:pPr>
            <a:r>
              <a:rPr lang="en-US" sz="1050" dirty="0"/>
              <a:t> </a:t>
            </a:r>
            <a:endParaRPr lang="en-SG" sz="600" dirty="0"/>
          </a:p>
          <a:p>
            <a:r>
              <a:rPr lang="en-US" baseline="30000" dirty="0"/>
              <a:t>24</a:t>
            </a:r>
            <a:r>
              <a:rPr lang="en-US" dirty="0"/>
              <a:t> but for our sake also, to whom it will be credited, as those who believe in Him who raised Jesus our Lord from the dead, </a:t>
            </a:r>
            <a:r>
              <a:rPr lang="en-US" baseline="30000" dirty="0"/>
              <a:t>25</a:t>
            </a:r>
            <a:r>
              <a:rPr lang="en-US" dirty="0"/>
              <a:t> </a:t>
            </a:r>
            <a:r>
              <a:rPr lang="en-US" i="1" dirty="0"/>
              <a:t>He </a:t>
            </a:r>
            <a:r>
              <a:rPr lang="en-US" dirty="0"/>
              <a:t>who was delivered over because of our transgressions, and was raised because of our justification (Rom 4:24-25 NASB)</a:t>
            </a:r>
            <a:endParaRPr lang="en-SG" dirty="0"/>
          </a:p>
          <a:p>
            <a:endParaRPr lang="en-SG" dirty="0"/>
          </a:p>
        </p:txBody>
      </p:sp>
    </p:spTree>
    <p:extLst>
      <p:ext uri="{BB962C8B-B14F-4D97-AF65-F5344CB8AC3E}">
        <p14:creationId xmlns:p14="http://schemas.microsoft.com/office/powerpoint/2010/main" val="195471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This means of justification shows that God is just and righteous—this is his righteousness (3:25-26).</a:t>
            </a:r>
            <a:endParaRPr lang="en-SG" dirty="0"/>
          </a:p>
        </p:txBody>
      </p:sp>
      <p:sp>
        <p:nvSpPr>
          <p:cNvPr id="3" name="Content Placeholder 2"/>
          <p:cNvSpPr>
            <a:spLocks noGrp="1"/>
          </p:cNvSpPr>
          <p:nvPr>
            <p:ph idx="1"/>
          </p:nvPr>
        </p:nvSpPr>
        <p:spPr/>
        <p:txBody>
          <a:bodyPr/>
          <a:lstStyle/>
          <a:p>
            <a:r>
              <a:rPr lang="en-US" baseline="30000" dirty="0"/>
              <a:t>25</a:t>
            </a:r>
            <a:r>
              <a:rPr lang="en-US" dirty="0"/>
              <a:t> …. </a:t>
            </a:r>
            <a:r>
              <a:rPr lang="en-US" i="1" dirty="0"/>
              <a:t>This was </a:t>
            </a:r>
            <a:r>
              <a:rPr lang="en-US" dirty="0"/>
              <a:t>to demonstrate His righteousness, because in the forbearance of God He passed over the sins previously committed; </a:t>
            </a:r>
            <a:r>
              <a:rPr lang="en-US" baseline="30000" dirty="0"/>
              <a:t>26</a:t>
            </a:r>
            <a:r>
              <a:rPr lang="en-US" dirty="0"/>
              <a:t> for the demonstration, </a:t>
            </a:r>
            <a:r>
              <a:rPr lang="en-US" i="1" dirty="0"/>
              <a:t>I say</a:t>
            </a:r>
            <a:r>
              <a:rPr lang="en-US" dirty="0"/>
              <a:t>, of His righteousness at the present time, so that He would be just and the justifier of the one who has faith in Jesus (Rom 3:25-26 NASB)</a:t>
            </a:r>
            <a:endParaRPr lang="en-SG" dirty="0"/>
          </a:p>
          <a:p>
            <a:endParaRPr lang="en-SG" dirty="0"/>
          </a:p>
        </p:txBody>
      </p:sp>
    </p:spTree>
    <p:extLst>
      <p:ext uri="{BB962C8B-B14F-4D97-AF65-F5344CB8AC3E}">
        <p14:creationId xmlns:p14="http://schemas.microsoft.com/office/powerpoint/2010/main" val="962279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Justification is attained solely by placing faith in Jesus (3:26-28; 4:4-6; 5:1; Gal 2:21; 5:1-4).</a:t>
            </a:r>
            <a:endParaRPr lang="en-SG" dirty="0"/>
          </a:p>
        </p:txBody>
      </p:sp>
      <p:sp>
        <p:nvSpPr>
          <p:cNvPr id="3" name="Content Placeholder 2"/>
          <p:cNvSpPr>
            <a:spLocks noGrp="1"/>
          </p:cNvSpPr>
          <p:nvPr>
            <p:ph idx="1"/>
          </p:nvPr>
        </p:nvSpPr>
        <p:spPr/>
        <p:txBody>
          <a:bodyPr>
            <a:normAutofit lnSpcReduction="10000"/>
          </a:bodyPr>
          <a:lstStyle/>
          <a:p>
            <a:r>
              <a:rPr lang="en-US" baseline="30000" dirty="0"/>
              <a:t>26</a:t>
            </a:r>
            <a:r>
              <a:rPr lang="en-US" dirty="0"/>
              <a:t> …so that He would be just and the justifier of the one who has faith in Jesus. </a:t>
            </a:r>
            <a:r>
              <a:rPr lang="en-US" baseline="30000" dirty="0"/>
              <a:t>27</a:t>
            </a:r>
            <a:r>
              <a:rPr lang="en-US" dirty="0"/>
              <a:t> Where then is boasting? It is excluded. By what kind of law? Of works? No, but by a law of faith. </a:t>
            </a:r>
            <a:r>
              <a:rPr lang="en-US" baseline="30000" dirty="0"/>
              <a:t>28</a:t>
            </a:r>
            <a:r>
              <a:rPr lang="en-US" dirty="0"/>
              <a:t> For we maintain that a man is justified by faith apart from works of the Law (Rom 3:26-28 NASB)</a:t>
            </a:r>
            <a:endParaRPr lang="en-SG" dirty="0"/>
          </a:p>
          <a:p>
            <a:pPr marL="0" indent="0">
              <a:buNone/>
            </a:pPr>
            <a:r>
              <a:rPr lang="en-US" dirty="0"/>
              <a:t> </a:t>
            </a:r>
            <a:endParaRPr lang="en-SG" dirty="0"/>
          </a:p>
          <a:p>
            <a:r>
              <a:rPr lang="en-US" baseline="30000" dirty="0"/>
              <a:t>4</a:t>
            </a:r>
            <a:r>
              <a:rPr lang="en-US" dirty="0"/>
              <a:t> Now to the one who works, his wage is not credited as a favor, but as what is due. </a:t>
            </a:r>
            <a:r>
              <a:rPr lang="en-US" baseline="30000" dirty="0"/>
              <a:t>5</a:t>
            </a:r>
            <a:r>
              <a:rPr lang="en-US" dirty="0"/>
              <a:t> But to the one who does not work, but believes in Him who justifies the ungodly, his faith is credited as righteousness, </a:t>
            </a:r>
            <a:r>
              <a:rPr lang="en-US" baseline="30000" dirty="0"/>
              <a:t>6</a:t>
            </a:r>
            <a:r>
              <a:rPr lang="en-US" dirty="0"/>
              <a:t> just as David also speaks of the blessing on the man to whom God credits righteousness apart from works (Rom 4:4-6 NASB)</a:t>
            </a:r>
            <a:endParaRPr lang="en-SG" dirty="0"/>
          </a:p>
          <a:p>
            <a:endParaRPr lang="en-SG" dirty="0"/>
          </a:p>
        </p:txBody>
      </p:sp>
    </p:spTree>
    <p:extLst>
      <p:ext uri="{BB962C8B-B14F-4D97-AF65-F5344CB8AC3E}">
        <p14:creationId xmlns:p14="http://schemas.microsoft.com/office/powerpoint/2010/main" val="267913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26" y="318088"/>
            <a:ext cx="10515600" cy="1325563"/>
          </a:xfrm>
        </p:spPr>
        <p:txBody>
          <a:bodyPr/>
          <a:lstStyle/>
          <a:p>
            <a:r>
              <a:rPr lang="en-US" b="1" dirty="0"/>
              <a:t>IV.  Clarifications </a:t>
            </a:r>
            <a:endParaRPr lang="en-SG" dirty="0"/>
          </a:p>
        </p:txBody>
      </p:sp>
      <p:sp>
        <p:nvSpPr>
          <p:cNvPr id="3" name="Content Placeholder 2"/>
          <p:cNvSpPr>
            <a:spLocks noGrp="1"/>
          </p:cNvSpPr>
          <p:nvPr>
            <p:ph idx="1"/>
          </p:nvPr>
        </p:nvSpPr>
        <p:spPr/>
        <p:txBody>
          <a:bodyPr/>
          <a:lstStyle/>
          <a:p>
            <a:pPr marL="514350" indent="-514350">
              <a:buAutoNum type="alphaUcPeriod"/>
            </a:pPr>
            <a:r>
              <a:rPr lang="en-US" b="1" dirty="0"/>
              <a:t>Is Justification “Declaring Someone to Be Righteous” (Forensic), or “Making Someone to Be Righteous” (Ethical)?</a:t>
            </a:r>
          </a:p>
          <a:p>
            <a:pPr marL="514350" indent="-514350">
              <a:buAutoNum type="alphaUcPeriod"/>
            </a:pPr>
            <a:r>
              <a:rPr lang="en-US" b="1" dirty="0"/>
              <a:t>Is the Faith that Paul refers to “Faith </a:t>
            </a:r>
            <a:r>
              <a:rPr lang="en-US" b="1" i="1" dirty="0"/>
              <a:t>in</a:t>
            </a:r>
            <a:r>
              <a:rPr lang="en-US" b="1" dirty="0"/>
              <a:t> Christ” (</a:t>
            </a:r>
            <a:r>
              <a:rPr lang="en-US" b="1" i="1" dirty="0" err="1"/>
              <a:t>Pistis</a:t>
            </a:r>
            <a:r>
              <a:rPr lang="en-US" b="1" i="1" dirty="0"/>
              <a:t> Christou</a:t>
            </a:r>
            <a:r>
              <a:rPr lang="en-US" b="1" dirty="0"/>
              <a:t> understood as an Objective Genitive—“the Faith the Believer has Toward Christ”) OR “the Faithfulness </a:t>
            </a:r>
            <a:r>
              <a:rPr lang="en-US" b="1" i="1" dirty="0"/>
              <a:t>of </a:t>
            </a:r>
            <a:r>
              <a:rPr lang="en-US" b="1" dirty="0"/>
              <a:t>Christ” (</a:t>
            </a:r>
            <a:r>
              <a:rPr lang="en-US" b="1" i="1" dirty="0" err="1"/>
              <a:t>Pistis</a:t>
            </a:r>
            <a:r>
              <a:rPr lang="en-US" b="1" i="1" dirty="0"/>
              <a:t> Christou</a:t>
            </a:r>
            <a:r>
              <a:rPr lang="en-US" b="1" dirty="0"/>
              <a:t> understood as a Subjective Genitive—“the Faithful Obedience of Christ [to God for the believer’s sake]”)?</a:t>
            </a:r>
          </a:p>
          <a:p>
            <a:pPr marL="514350" indent="-514350">
              <a:buAutoNum type="alphaUcPeriod"/>
            </a:pPr>
            <a:r>
              <a:rPr lang="en-US" b="1" dirty="0"/>
              <a:t>When Does Justification Take Place?  At the time of Faith, or at the time of the Final Judgment?</a:t>
            </a:r>
            <a:endParaRPr lang="en-SG" dirty="0"/>
          </a:p>
          <a:p>
            <a:endParaRPr lang="en-SG" dirty="0"/>
          </a:p>
        </p:txBody>
      </p:sp>
    </p:spTree>
    <p:extLst>
      <p:ext uri="{BB962C8B-B14F-4D97-AF65-F5344CB8AC3E}">
        <p14:creationId xmlns:p14="http://schemas.microsoft.com/office/powerpoint/2010/main" val="40394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96" y="141111"/>
            <a:ext cx="12069704" cy="1684515"/>
          </a:xfrm>
        </p:spPr>
        <p:txBody>
          <a:bodyPr>
            <a:normAutofit/>
          </a:bodyPr>
          <a:lstStyle/>
          <a:p>
            <a:r>
              <a:rPr lang="en-US" sz="3600" b="1" dirty="0"/>
              <a:t>Is Justification “Declaring Someone to Be Righteous” </a:t>
            </a:r>
            <a:br>
              <a:rPr lang="en-US" sz="3600" b="1" dirty="0"/>
            </a:br>
            <a:r>
              <a:rPr lang="en-US" sz="3600" b="1" dirty="0"/>
              <a:t>(Forensic), or “Making Someone to Be Righteous” (Ethical)?</a:t>
            </a:r>
            <a:endParaRPr lang="en-SG" sz="3600" dirty="0"/>
          </a:p>
        </p:txBody>
      </p:sp>
      <p:sp>
        <p:nvSpPr>
          <p:cNvPr id="3" name="Content Placeholder 2"/>
          <p:cNvSpPr>
            <a:spLocks noGrp="1"/>
          </p:cNvSpPr>
          <p:nvPr>
            <p:ph idx="1"/>
          </p:nvPr>
        </p:nvSpPr>
        <p:spPr>
          <a:xfrm>
            <a:off x="838199" y="1989437"/>
            <a:ext cx="11090393" cy="4755674"/>
          </a:xfrm>
        </p:spPr>
        <p:txBody>
          <a:bodyPr>
            <a:normAutofit lnSpcReduction="10000"/>
          </a:bodyPr>
          <a:lstStyle/>
          <a:p>
            <a:pPr marL="0" indent="0">
              <a:buNone/>
            </a:pPr>
            <a:r>
              <a:rPr lang="en-US" b="1" dirty="0"/>
              <a:t>FORENSIC</a:t>
            </a:r>
          </a:p>
          <a:p>
            <a:pPr marL="0" indent="0">
              <a:buNone/>
            </a:pPr>
            <a:r>
              <a:rPr lang="en-US" b="1" dirty="0"/>
              <a:t>1.  The meaning of </a:t>
            </a:r>
            <a:r>
              <a:rPr lang="el-GR" b="1" dirty="0"/>
              <a:t>δικαιόω</a:t>
            </a:r>
            <a:r>
              <a:rPr lang="en-SG" b="1" dirty="0"/>
              <a:t> (</a:t>
            </a:r>
            <a:r>
              <a:rPr lang="en-SG" b="1" i="1" dirty="0" err="1"/>
              <a:t>dikaioō</a:t>
            </a:r>
            <a:r>
              <a:rPr lang="en-SG" b="1" dirty="0"/>
              <a:t>)</a:t>
            </a:r>
            <a:endParaRPr lang="en-SG" dirty="0"/>
          </a:p>
          <a:p>
            <a:pPr lvl="1"/>
            <a:r>
              <a:rPr lang="en-SG" sz="2800" dirty="0"/>
              <a:t>In the LXX, </a:t>
            </a:r>
            <a:r>
              <a:rPr lang="el-GR" sz="2800" b="1" dirty="0" err="1">
                <a:latin typeface="Arial" panose="020B0604020202020204" pitchFamily="34" charset="0"/>
                <a:cs typeface="Arial" panose="020B0604020202020204" pitchFamily="34" charset="0"/>
              </a:rPr>
              <a:t>δικαιόω</a:t>
            </a:r>
            <a:r>
              <a:rPr lang="en-SG" sz="2800" dirty="0">
                <a:latin typeface="Bwgrki" panose="02000400000000000000" pitchFamily="2" charset="0"/>
                <a:ea typeface="Calibri" panose="020F0502020204030204" pitchFamily="34" charset="0"/>
                <a:cs typeface="Calibri" panose="020F0502020204030204" pitchFamily="34" charset="0"/>
              </a:rPr>
              <a:t> </a:t>
            </a:r>
            <a:r>
              <a:rPr lang="en-SG" sz="2800" dirty="0"/>
              <a:t>renders the </a:t>
            </a:r>
            <a:r>
              <a:rPr lang="en-SG" sz="2800" dirty="0" err="1"/>
              <a:t>Hiphil</a:t>
            </a:r>
            <a:r>
              <a:rPr lang="en-SG" sz="2800" dirty="0"/>
              <a:t> </a:t>
            </a:r>
            <a:r>
              <a:rPr lang="en-SG" sz="2800" dirty="0" err="1">
                <a:latin typeface="Bwhebb" panose="02000400000000000000" pitchFamily="2" charset="0"/>
                <a:ea typeface="Calibri" panose="020F0502020204030204" pitchFamily="34" charset="0"/>
                <a:cs typeface="Times New Roman" panose="02020603050405020304" pitchFamily="18" charset="0"/>
              </a:rPr>
              <a:t>qyDIc.hi</a:t>
            </a:r>
            <a:r>
              <a:rPr lang="en-SG" sz="2800" dirty="0">
                <a:latin typeface="Times New Roman" panose="02020603050405020304" pitchFamily="18" charset="0"/>
                <a:ea typeface="Calibri" panose="020F0502020204030204" pitchFamily="34" charset="0"/>
              </a:rPr>
              <a:t> </a:t>
            </a:r>
            <a:r>
              <a:rPr lang="en-SG" sz="2800" i="1" dirty="0">
                <a:latin typeface="Times New Roman" panose="02020603050405020304" pitchFamily="18" charset="0"/>
                <a:ea typeface="Calibri" panose="020F0502020204030204" pitchFamily="34" charset="0"/>
              </a:rPr>
              <a:t>(</a:t>
            </a:r>
            <a:r>
              <a:rPr lang="en-SG" sz="2800" i="1" dirty="0" err="1">
                <a:latin typeface="Times New Roman" panose="02020603050405020304" pitchFamily="18" charset="0"/>
                <a:ea typeface="Calibri" panose="020F0502020204030204" pitchFamily="34" charset="0"/>
              </a:rPr>
              <a:t>hiṣdîq</a:t>
            </a:r>
            <a:r>
              <a:rPr lang="en-SG" sz="2800" i="1" dirty="0">
                <a:latin typeface="Times New Roman" panose="02020603050405020304" pitchFamily="18" charset="0"/>
                <a:ea typeface="Calibri" panose="020F0502020204030204" pitchFamily="34" charset="0"/>
              </a:rPr>
              <a:t>)</a:t>
            </a:r>
            <a:r>
              <a:rPr lang="en-SG" sz="2800" dirty="0">
                <a:latin typeface="Times New Roman" panose="02020603050405020304" pitchFamily="18" charset="0"/>
                <a:ea typeface="Calibri" panose="020F0502020204030204" pitchFamily="34" charset="0"/>
              </a:rPr>
              <a:t>  </a:t>
            </a:r>
            <a:r>
              <a:rPr lang="en-SG" sz="2800" dirty="0"/>
              <a:t>which has a forensic significance: “to justify, declare righteous, or acquit.”</a:t>
            </a:r>
          </a:p>
          <a:p>
            <a:pPr lvl="1"/>
            <a:r>
              <a:rPr lang="en-SG" sz="2800" dirty="0"/>
              <a:t>Hill concludes that for Paul “the verb is primarily and predominantly a forensic term, a word of the law-court, describing a relation to, or a status before God, the judge of all men.  It is not a case of God ‘making righteous’ a person who is not so: he ‘puts in the right’ the person who is in the relationship of faith (i.e., trust, surrender and identification) with Christ, in whose life and death the righteousness of God in covenant-faithfulness to man has been manifested.”</a:t>
            </a:r>
            <a:r>
              <a:rPr lang="en-SG" sz="2800" dirty="0">
                <a:effectLst/>
              </a:rPr>
              <a:t> </a:t>
            </a:r>
            <a:br>
              <a:rPr lang="en-SG" sz="2800" dirty="0">
                <a:effectLst/>
              </a:rPr>
            </a:br>
            <a:r>
              <a:rPr lang="en-US" sz="1600" dirty="0"/>
              <a:t>Hill, </a:t>
            </a:r>
            <a:r>
              <a:rPr lang="en-US" sz="1600" i="1" dirty="0"/>
              <a:t>Greek Words and Hebrew Meanings</a:t>
            </a:r>
            <a:r>
              <a:rPr lang="en-US" sz="1600" dirty="0"/>
              <a:t>, 160.    </a:t>
            </a:r>
            <a:endParaRPr lang="en-SG" sz="1600" dirty="0"/>
          </a:p>
          <a:p>
            <a:pPr lvl="1"/>
            <a:endParaRPr lang="en-SG" dirty="0"/>
          </a:p>
        </p:txBody>
      </p:sp>
    </p:spTree>
    <p:extLst>
      <p:ext uri="{BB962C8B-B14F-4D97-AF65-F5344CB8AC3E}">
        <p14:creationId xmlns:p14="http://schemas.microsoft.com/office/powerpoint/2010/main" val="359274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8148"/>
            <a:ext cx="12079111" cy="1853259"/>
          </a:xfrm>
        </p:spPr>
        <p:txBody>
          <a:bodyPr vert="horz" lIns="91440" tIns="45720" rIns="91440" bIns="45720" rtlCol="0" anchor="ctr">
            <a:normAutofit/>
          </a:bodyPr>
          <a:lstStyle/>
          <a:p>
            <a:r>
              <a:rPr lang="en-US" sz="3600" b="1" dirty="0"/>
              <a:t>Is Justification “Declaring Someone to Be Righteous” (Forensic), or “Making Someone to Be Righteous” (Ethical)?</a:t>
            </a:r>
            <a:br>
              <a:rPr lang="en-US" sz="3600" b="1" dirty="0"/>
            </a:br>
            <a:endParaRPr lang="en-SG" sz="3600" b="1" dirty="0"/>
          </a:p>
        </p:txBody>
      </p:sp>
      <p:sp>
        <p:nvSpPr>
          <p:cNvPr id="3" name="Content Placeholder 2"/>
          <p:cNvSpPr>
            <a:spLocks noGrp="1"/>
          </p:cNvSpPr>
          <p:nvPr>
            <p:ph idx="1"/>
          </p:nvPr>
        </p:nvSpPr>
        <p:spPr>
          <a:xfrm>
            <a:off x="838200" y="1989437"/>
            <a:ext cx="10515600" cy="4187525"/>
          </a:xfrm>
        </p:spPr>
        <p:txBody>
          <a:bodyPr>
            <a:normAutofit/>
          </a:bodyPr>
          <a:lstStyle/>
          <a:p>
            <a:pPr marL="0" indent="0">
              <a:buNone/>
            </a:pPr>
            <a:r>
              <a:rPr lang="en-US" b="1" dirty="0"/>
              <a:t>FORENSIC</a:t>
            </a:r>
          </a:p>
          <a:p>
            <a:pPr marL="0" indent="0">
              <a:buNone/>
            </a:pPr>
            <a:r>
              <a:rPr lang="en-US" b="1" dirty="0"/>
              <a:t>1.  The meaning of </a:t>
            </a:r>
            <a:r>
              <a:rPr lang="el-GR" b="1" dirty="0"/>
              <a:t>δικαιόω</a:t>
            </a:r>
            <a:r>
              <a:rPr lang="en-SG" b="1" dirty="0"/>
              <a:t> (</a:t>
            </a:r>
            <a:r>
              <a:rPr lang="en-SG" b="1" i="1" dirty="0" err="1"/>
              <a:t>dikaioō</a:t>
            </a:r>
            <a:r>
              <a:rPr lang="en-SG" b="1" dirty="0"/>
              <a:t>)</a:t>
            </a:r>
            <a:endParaRPr lang="en-SG" dirty="0"/>
          </a:p>
          <a:p>
            <a:pPr lvl="1"/>
            <a:r>
              <a:rPr lang="en-SG" dirty="0"/>
              <a:t>Similarly, Cranfield concludes that Paul uses </a:t>
            </a:r>
            <a:r>
              <a:rPr lang="en-SG" dirty="0" err="1">
                <a:latin typeface="Bwgrki" panose="02000400000000000000" pitchFamily="2" charset="0"/>
              </a:rPr>
              <a:t>dikaio,w</a:t>
            </a:r>
            <a:r>
              <a:rPr lang="en-SG" dirty="0"/>
              <a:t> to mean “to acquit, to confer a righteous status on,” and in his letters the term “does not in itself contain any reference to moral transformation.”</a:t>
            </a:r>
            <a:endParaRPr lang="en-SG" sz="2000" dirty="0"/>
          </a:p>
          <a:p>
            <a:pPr lvl="2"/>
            <a:r>
              <a:rPr lang="en-US" dirty="0" err="1"/>
              <a:t>Cranfield</a:t>
            </a:r>
            <a:r>
              <a:rPr lang="en-US" dirty="0"/>
              <a:t>, </a:t>
            </a:r>
            <a:r>
              <a:rPr lang="en-US" i="1" dirty="0"/>
              <a:t>Epistle to the Romans</a:t>
            </a:r>
            <a:r>
              <a:rPr lang="en-US" dirty="0"/>
              <a:t>, ICC, 2:95.  </a:t>
            </a:r>
            <a:endParaRPr lang="en-SG" dirty="0"/>
          </a:p>
          <a:p>
            <a:pPr lvl="1"/>
            <a:endParaRPr lang="en-SG" dirty="0"/>
          </a:p>
          <a:p>
            <a:pPr marL="450850" indent="-450850">
              <a:buNone/>
            </a:pPr>
            <a:r>
              <a:rPr lang="en-US" b="1" dirty="0"/>
              <a:t>2.  Righteousness is “credited” to us, and our sins are “subtracted” from our account (Rom 4:3-11).</a:t>
            </a:r>
            <a:endParaRPr lang="en-SG" dirty="0"/>
          </a:p>
          <a:p>
            <a:endParaRPr lang="en-SG" dirty="0"/>
          </a:p>
        </p:txBody>
      </p:sp>
    </p:spTree>
    <p:extLst>
      <p:ext uri="{BB962C8B-B14F-4D97-AF65-F5344CB8AC3E}">
        <p14:creationId xmlns:p14="http://schemas.microsoft.com/office/powerpoint/2010/main" val="249889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Ever-Contentious and Controversial Doctrine of Justification</a:t>
            </a:r>
            <a:endParaRPr lang="en-SG" b="1" dirty="0"/>
          </a:p>
        </p:txBody>
      </p:sp>
      <p:sp>
        <p:nvSpPr>
          <p:cNvPr id="3" name="Content Placeholder 2"/>
          <p:cNvSpPr>
            <a:spLocks noGrp="1"/>
          </p:cNvSpPr>
          <p:nvPr>
            <p:ph idx="1"/>
          </p:nvPr>
        </p:nvSpPr>
        <p:spPr>
          <a:xfrm>
            <a:off x="838200" y="2014151"/>
            <a:ext cx="10515600" cy="4162812"/>
          </a:xfrm>
        </p:spPr>
        <p:txBody>
          <a:bodyPr/>
          <a:lstStyle/>
          <a:p>
            <a:r>
              <a:rPr lang="en-US" dirty="0"/>
              <a:t>In Paul’s Day in the 1</a:t>
            </a:r>
            <a:r>
              <a:rPr lang="en-US" baseline="30000" dirty="0"/>
              <a:t>st</a:t>
            </a:r>
            <a:r>
              <a:rPr lang="en-US" dirty="0"/>
              <a:t>-Century Church (Acts 15:1-7)</a:t>
            </a:r>
          </a:p>
          <a:p>
            <a:r>
              <a:rPr lang="en-US" dirty="0"/>
              <a:t>In Luther’s Day in the 1500s</a:t>
            </a:r>
          </a:p>
          <a:p>
            <a:r>
              <a:rPr lang="en-US" dirty="0"/>
              <a:t>In our days with the “Lutheran” Paul vs. New Perspective(s) on Paul (NPP)</a:t>
            </a:r>
            <a:endParaRPr lang="en-SG" dirty="0"/>
          </a:p>
        </p:txBody>
      </p:sp>
    </p:spTree>
    <p:extLst>
      <p:ext uri="{BB962C8B-B14F-4D97-AF65-F5344CB8AC3E}">
        <p14:creationId xmlns:p14="http://schemas.microsoft.com/office/powerpoint/2010/main" val="290953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19" y="141116"/>
            <a:ext cx="11505259" cy="1464910"/>
          </a:xfrm>
        </p:spPr>
        <p:txBody>
          <a:bodyPr>
            <a:normAutofit/>
          </a:bodyPr>
          <a:lstStyle/>
          <a:p>
            <a:r>
              <a:rPr lang="en-US" b="1" dirty="0"/>
              <a:t>“Faith </a:t>
            </a:r>
            <a:r>
              <a:rPr lang="en-US" b="1" i="1" dirty="0"/>
              <a:t>in</a:t>
            </a:r>
            <a:r>
              <a:rPr lang="en-US" b="1" dirty="0"/>
              <a:t> Christ” OR “the Faithfulness </a:t>
            </a:r>
            <a:r>
              <a:rPr lang="en-US" b="1" i="1" dirty="0"/>
              <a:t>of </a:t>
            </a:r>
            <a:r>
              <a:rPr lang="en-US" b="1" dirty="0"/>
              <a:t>Christ”? (Objective or Subjective Genitive)</a:t>
            </a:r>
            <a:endParaRPr lang="en-SG" dirty="0"/>
          </a:p>
        </p:txBody>
      </p:sp>
      <p:sp>
        <p:nvSpPr>
          <p:cNvPr id="3" name="Content Placeholder 2"/>
          <p:cNvSpPr>
            <a:spLocks noGrp="1"/>
          </p:cNvSpPr>
          <p:nvPr>
            <p:ph idx="1"/>
          </p:nvPr>
        </p:nvSpPr>
        <p:spPr>
          <a:xfrm>
            <a:off x="838200" y="1825625"/>
            <a:ext cx="10515600" cy="4859380"/>
          </a:xfrm>
        </p:spPr>
        <p:txBody>
          <a:bodyPr>
            <a:normAutofit/>
          </a:bodyPr>
          <a:lstStyle/>
          <a:p>
            <a:r>
              <a:rPr lang="en-SG" dirty="0"/>
              <a:t>Objective Genitive— “Faith in Christ”—I think! (It’s highly debated.)</a:t>
            </a:r>
          </a:p>
          <a:p>
            <a:r>
              <a:rPr lang="en-SG" dirty="0"/>
              <a:t>For technical arguments representing both views, see Michael F. Bird and Preston M. Sprinkle, eds., </a:t>
            </a:r>
            <a:r>
              <a:rPr lang="en-SG" i="1" dirty="0"/>
              <a:t>The Faith of Jesus Christ: The </a:t>
            </a:r>
            <a:r>
              <a:rPr lang="en-SG" dirty="0" err="1"/>
              <a:t>Pistis</a:t>
            </a:r>
            <a:r>
              <a:rPr lang="en-SG" dirty="0"/>
              <a:t> Christou </a:t>
            </a:r>
            <a:r>
              <a:rPr lang="en-SG" i="1" dirty="0"/>
              <a:t>Debate</a:t>
            </a:r>
            <a:r>
              <a:rPr lang="en-SG" dirty="0"/>
              <a:t>: </a:t>
            </a:r>
            <a:r>
              <a:rPr lang="en-SG" i="1" dirty="0"/>
              <a:t>Exegetical, Biblical, and Theological Studies </a:t>
            </a:r>
            <a:r>
              <a:rPr lang="en-SG" dirty="0"/>
              <a:t>(Milton Keynes, UK: Paternoster, 2009).</a:t>
            </a:r>
          </a:p>
          <a:p>
            <a:r>
              <a:rPr lang="en-US" dirty="0"/>
              <a:t>Context helps us determine the reading, and in the Pauline texts, the faithfulness of Christ is never the issue—this is something that is taken for granted in Paul’s letters, or stated without controversy.  The issue that is being debated is the instrumental means by which an individual obtains justification or appropriates the work of Christ.  The context is always faith in contrast with works, or works of the Law.  </a:t>
            </a:r>
            <a:endParaRPr lang="en-SG" dirty="0"/>
          </a:p>
        </p:txBody>
      </p:sp>
    </p:spTree>
    <p:extLst>
      <p:ext uri="{BB962C8B-B14F-4D97-AF65-F5344CB8AC3E}">
        <p14:creationId xmlns:p14="http://schemas.microsoft.com/office/powerpoint/2010/main" val="224377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56" y="252236"/>
            <a:ext cx="10515600" cy="1325563"/>
          </a:xfrm>
        </p:spPr>
        <p:txBody>
          <a:bodyPr>
            <a:normAutofit fontScale="90000"/>
          </a:bodyPr>
          <a:lstStyle/>
          <a:p>
            <a:r>
              <a:rPr lang="en-US" b="1" dirty="0"/>
              <a:t>When Does Justification Take Place?  At the time of Faith, or at the time of the Final Judgment?</a:t>
            </a:r>
            <a:endParaRPr lang="en-SG" dirty="0"/>
          </a:p>
        </p:txBody>
      </p:sp>
      <p:sp>
        <p:nvSpPr>
          <p:cNvPr id="3" name="Content Placeholder 2"/>
          <p:cNvSpPr>
            <a:spLocks noGrp="1"/>
          </p:cNvSpPr>
          <p:nvPr>
            <p:ph idx="1"/>
          </p:nvPr>
        </p:nvSpPr>
        <p:spPr>
          <a:xfrm>
            <a:off x="611481" y="1825624"/>
            <a:ext cx="11364149" cy="4674029"/>
          </a:xfrm>
        </p:spPr>
        <p:txBody>
          <a:bodyPr>
            <a:normAutofit lnSpcReduction="10000"/>
          </a:bodyPr>
          <a:lstStyle/>
          <a:p>
            <a:pPr marL="0" indent="0">
              <a:buNone/>
            </a:pPr>
            <a:r>
              <a:rPr lang="en-US" b="1" dirty="0"/>
              <a:t>PRESENT JUSTIFICATION, i.e., At the time of Faith  (Rom 4:10; 5:1-2; 8:1)</a:t>
            </a:r>
            <a:endParaRPr lang="en-US" dirty="0"/>
          </a:p>
          <a:p>
            <a:endParaRPr lang="en-US" dirty="0"/>
          </a:p>
          <a:p>
            <a:r>
              <a:rPr lang="en-US" b="1" dirty="0"/>
              <a:t>Rom. 2:5-13 does not demonstrate “future justification.”</a:t>
            </a:r>
          </a:p>
          <a:p>
            <a:pPr lvl="1"/>
            <a:r>
              <a:rPr lang="en-US" sz="2800" dirty="0"/>
              <a:t>Paul is discussing the standard of justification, and is not debating the timing on the traditional Jewish view of judgment on the last day.</a:t>
            </a:r>
          </a:p>
          <a:p>
            <a:pPr lvl="1"/>
            <a:endParaRPr lang="en-US" sz="2800" dirty="0"/>
          </a:p>
          <a:p>
            <a:r>
              <a:rPr lang="en-US" b="1" dirty="0"/>
              <a:t>Gal 5:5 (arguably) does not indicate “future justification.”</a:t>
            </a:r>
          </a:p>
          <a:p>
            <a:pPr lvl="1"/>
            <a:r>
              <a:rPr lang="en-SG" sz="2800" dirty="0"/>
              <a:t>The “hope of righteousness” for which we are “eagerly waiting” is arguably a metonymy for the fullness of our salvation in the eschaton (cf. Rom. 8:19, 23, 25; 1 Cor. 1:7; Phil. 3:20) rather than a forensic verdict of righteousness (which we already have).</a:t>
            </a:r>
          </a:p>
        </p:txBody>
      </p:sp>
    </p:spTree>
    <p:extLst>
      <p:ext uri="{BB962C8B-B14F-4D97-AF65-F5344CB8AC3E}">
        <p14:creationId xmlns:p14="http://schemas.microsoft.com/office/powerpoint/2010/main" val="412683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41"/>
            <a:ext cx="3571832" cy="2522151"/>
          </a:xfrm>
        </p:spPr>
        <p:txBody>
          <a:bodyPr/>
          <a:lstStyle/>
          <a:p>
            <a:pPr algn="r"/>
            <a:r>
              <a:rPr lang="en-US" dirty="0"/>
              <a:t>Black</a:t>
            </a:r>
          </a:p>
        </p:txBody>
      </p:sp>
    </p:spTree>
    <p:extLst>
      <p:ext uri="{BB962C8B-B14F-4D97-AF65-F5344CB8AC3E}">
        <p14:creationId xmlns:p14="http://schemas.microsoft.com/office/powerpoint/2010/main" val="4375283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00" b="1" dirty="0">
                <a:solidFill>
                  <a:srgbClr val="FFFFFF"/>
                </a:solidFill>
                <a:latin typeface="Arial" charset="0"/>
                <a:ea typeface="ＭＳ Ｐゴシック" charset="0"/>
              </a:rPr>
              <a:t>Salvation link at BibleStudyDownloads.org</a:t>
            </a:r>
            <a:endParaRPr lang="en-US" sz="15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21914" tIns="60957" rIns="121914" bIns="6095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1219140" eaLnBrk="1" fontAlgn="base" hangingPunct="1">
              <a:spcBef>
                <a:spcPct val="0"/>
              </a:spcBef>
              <a:spcAft>
                <a:spcPct val="0"/>
              </a:spcAft>
            </a:pPr>
            <a:r>
              <a:rPr lang="en-US" sz="5300" b="1">
                <a:solidFill>
                  <a:srgbClr val="FFFFFF"/>
                </a:solidFill>
                <a:latin typeface="Arial" charset="0"/>
                <a:cs typeface="Arial" charset="0"/>
              </a:rPr>
              <a:t>Get this presentation for free!</a:t>
            </a:r>
            <a:endParaRPr lang="en-US" sz="19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3"/>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2" y="2222341"/>
            <a:ext cx="8204283" cy="3483595"/>
          </a:xfrm>
          <a:prstGeom prst="rect">
            <a:avLst/>
          </a:prstGeom>
        </p:spPr>
      </p:pic>
    </p:spTree>
    <p:extLst>
      <p:ext uri="{BB962C8B-B14F-4D97-AF65-F5344CB8AC3E}">
        <p14:creationId xmlns:p14="http://schemas.microsoft.com/office/powerpoint/2010/main" val="85004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78" y="365125"/>
            <a:ext cx="10874022" cy="1325563"/>
          </a:xfrm>
        </p:spPr>
        <p:txBody>
          <a:bodyPr/>
          <a:lstStyle/>
          <a:p>
            <a:pPr marL="536575" indent="-536575"/>
            <a:r>
              <a:rPr lang="en-US" b="1" dirty="0"/>
              <a:t>I.  “Righteous(ness)” in Paul, and Its Relationship to “Justification”</a:t>
            </a:r>
            <a:endParaRPr lang="en-SG" b="1" dirty="0"/>
          </a:p>
        </p:txBody>
      </p:sp>
      <p:sp>
        <p:nvSpPr>
          <p:cNvPr id="3" name="Content Placeholder 2"/>
          <p:cNvSpPr>
            <a:spLocks noGrp="1"/>
          </p:cNvSpPr>
          <p:nvPr>
            <p:ph idx="1"/>
          </p:nvPr>
        </p:nvSpPr>
        <p:spPr>
          <a:xfrm>
            <a:off x="1128888" y="1825625"/>
            <a:ext cx="10555112" cy="4351338"/>
          </a:xfrm>
        </p:spPr>
        <p:txBody>
          <a:bodyPr/>
          <a:lstStyle/>
          <a:p>
            <a:pPr marL="450850" indent="-450850">
              <a:buNone/>
            </a:pPr>
            <a:r>
              <a:rPr lang="en-US" b="1" dirty="0"/>
              <a:t>A.  The Cognate Terms: “Righteous(ness),” “Righteous-</a:t>
            </a:r>
            <a:r>
              <a:rPr lang="en-US" b="1" dirty="0" err="1"/>
              <a:t>ify</a:t>
            </a:r>
            <a:r>
              <a:rPr lang="en-US" b="1" dirty="0"/>
              <a:t>” (=Justify), and “Righteous-</a:t>
            </a:r>
            <a:r>
              <a:rPr lang="en-US" b="1" dirty="0" err="1"/>
              <a:t>ification</a:t>
            </a:r>
            <a:r>
              <a:rPr lang="en-US" b="1" dirty="0"/>
              <a:t>” (= Justification)</a:t>
            </a:r>
          </a:p>
          <a:p>
            <a:pPr lvl="1"/>
            <a:r>
              <a:rPr lang="en-US" sz="2800" dirty="0"/>
              <a:t>The noun </a:t>
            </a:r>
            <a:r>
              <a:rPr lang="en-US" sz="2800" i="1" dirty="0"/>
              <a:t>righteousness</a:t>
            </a:r>
            <a:r>
              <a:rPr lang="en-US" sz="2800" dirty="0"/>
              <a:t> (</a:t>
            </a:r>
            <a:r>
              <a:rPr lang="el-GR" sz="2800" dirty="0"/>
              <a:t>δικαιοσύνη</a:t>
            </a:r>
            <a:r>
              <a:rPr lang="en-US" sz="2800" dirty="0"/>
              <a:t>, </a:t>
            </a:r>
            <a:r>
              <a:rPr lang="en-US" sz="2800" i="1" dirty="0" err="1"/>
              <a:t>dikaiosynē</a:t>
            </a:r>
            <a:r>
              <a:rPr lang="en-US" sz="2800" dirty="0"/>
              <a:t>) occurs 58x in Paul’s writings.  The adjective </a:t>
            </a:r>
            <a:r>
              <a:rPr lang="en-US" sz="2800" i="1" dirty="0"/>
              <a:t>righteous</a:t>
            </a:r>
            <a:r>
              <a:rPr lang="en-US" sz="2800" dirty="0"/>
              <a:t> (</a:t>
            </a:r>
            <a:r>
              <a:rPr lang="el-GR" sz="2800" dirty="0"/>
              <a:t>δίκαιος</a:t>
            </a:r>
            <a:r>
              <a:rPr lang="en-US" sz="2800" dirty="0"/>
              <a:t>, </a:t>
            </a:r>
            <a:r>
              <a:rPr lang="en-US" sz="2800" i="1" dirty="0" err="1"/>
              <a:t>dikaios</a:t>
            </a:r>
            <a:r>
              <a:rPr lang="en-US" sz="2800" dirty="0"/>
              <a:t>) occurs 17x.</a:t>
            </a:r>
            <a:endParaRPr lang="en-SG" dirty="0"/>
          </a:p>
          <a:p>
            <a:pPr lvl="1"/>
            <a:r>
              <a:rPr lang="en-US" sz="2800" dirty="0"/>
              <a:t>In English, the terms </a:t>
            </a:r>
            <a:r>
              <a:rPr lang="en-US" sz="2800" i="1" dirty="0"/>
              <a:t>righteous</a:t>
            </a:r>
            <a:r>
              <a:rPr lang="en-US" sz="2800" dirty="0"/>
              <a:t> and </a:t>
            </a:r>
            <a:r>
              <a:rPr lang="en-US" sz="2800" i="1" dirty="0"/>
              <a:t>justify</a:t>
            </a:r>
            <a:r>
              <a:rPr lang="en-US" sz="2800" dirty="0"/>
              <a:t> come from different roots, but in Greek they are cognate.  In Paul, the verb </a:t>
            </a:r>
            <a:r>
              <a:rPr lang="en-US" sz="2800" i="1" dirty="0"/>
              <a:t>justify </a:t>
            </a:r>
            <a:r>
              <a:rPr lang="en-US" sz="2800" dirty="0"/>
              <a:t>(</a:t>
            </a:r>
            <a:r>
              <a:rPr lang="el-GR" sz="2800" dirty="0"/>
              <a:t>δικαιόω</a:t>
            </a:r>
            <a:r>
              <a:rPr lang="en-US" sz="2800" dirty="0"/>
              <a:t>, </a:t>
            </a:r>
            <a:r>
              <a:rPr lang="en-US" sz="2800" i="1" dirty="0" err="1"/>
              <a:t>dikaioō</a:t>
            </a:r>
            <a:r>
              <a:rPr lang="en-US" sz="2800" dirty="0"/>
              <a:t>) occurs 27x.  And the noun form </a:t>
            </a:r>
            <a:r>
              <a:rPr lang="en-US" sz="2800" i="1" dirty="0"/>
              <a:t>justification</a:t>
            </a:r>
            <a:r>
              <a:rPr lang="en-US" sz="2800" dirty="0"/>
              <a:t> (</a:t>
            </a:r>
            <a:r>
              <a:rPr lang="el-GR" sz="2800" dirty="0"/>
              <a:t>δικαίωσις</a:t>
            </a:r>
            <a:r>
              <a:rPr lang="en-US" sz="2800" dirty="0"/>
              <a:t>, </a:t>
            </a:r>
            <a:r>
              <a:rPr lang="en-US" sz="2800" i="1" dirty="0" err="1"/>
              <a:t>dikaiōsis</a:t>
            </a:r>
            <a:r>
              <a:rPr lang="en-US" sz="2800" dirty="0"/>
              <a:t>) occurs 2x.</a:t>
            </a:r>
            <a:endParaRPr lang="en-SG" dirty="0"/>
          </a:p>
          <a:p>
            <a:pPr lvl="1"/>
            <a:endParaRPr lang="en-SG" dirty="0"/>
          </a:p>
        </p:txBody>
      </p:sp>
    </p:spTree>
    <p:extLst>
      <p:ext uri="{BB962C8B-B14F-4D97-AF65-F5344CB8AC3E}">
        <p14:creationId xmlns:p14="http://schemas.microsoft.com/office/powerpoint/2010/main" val="96432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36575" indent="-536575"/>
            <a:r>
              <a:rPr lang="en-US" b="1" dirty="0"/>
              <a:t>I.  “Righteous(ness)” in Paul, and Its Relationship to “Justification”</a:t>
            </a:r>
            <a:endParaRPr lang="en-SG" b="1" dirty="0"/>
          </a:p>
        </p:txBody>
      </p:sp>
      <p:sp>
        <p:nvSpPr>
          <p:cNvPr id="3" name="Content Placeholder 2"/>
          <p:cNvSpPr>
            <a:spLocks noGrp="1"/>
          </p:cNvSpPr>
          <p:nvPr>
            <p:ph idx="1"/>
          </p:nvPr>
        </p:nvSpPr>
        <p:spPr>
          <a:xfrm>
            <a:off x="1317037" y="1825625"/>
            <a:ext cx="10036762" cy="4351338"/>
          </a:xfrm>
        </p:spPr>
        <p:txBody>
          <a:bodyPr/>
          <a:lstStyle/>
          <a:p>
            <a:pPr marL="450850" indent="-450850">
              <a:buNone/>
            </a:pPr>
            <a:r>
              <a:rPr lang="en-US" b="1" dirty="0"/>
              <a:t>B.  Paul speaks most extensively and clearly on this issue because it needed to be clarified because of the Gentile mission and the </a:t>
            </a:r>
            <a:r>
              <a:rPr lang="en-US" b="1" dirty="0" err="1"/>
              <a:t>Judaizer</a:t>
            </a:r>
            <a:r>
              <a:rPr lang="en-US" b="1" dirty="0"/>
              <a:t> controversy.  These circumstances required the answer to the question: On what basis, exactly, are people justified before God?</a:t>
            </a:r>
          </a:p>
          <a:p>
            <a:pPr lvl="1"/>
            <a:r>
              <a:rPr lang="en-US" sz="2800" dirty="0"/>
              <a:t>For the sake of convenience, we will focus mostly on Romans, where Paul gives his most systematic treatment of his understanding of the gospel and his view of justification.</a:t>
            </a:r>
            <a:endParaRPr lang="en-SG" sz="2800" dirty="0"/>
          </a:p>
        </p:txBody>
      </p:sp>
    </p:spTree>
    <p:extLst>
      <p:ext uri="{BB962C8B-B14F-4D97-AF65-F5344CB8AC3E}">
        <p14:creationId xmlns:p14="http://schemas.microsoft.com/office/powerpoint/2010/main" val="20174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52" y="186384"/>
            <a:ext cx="11176000" cy="1325563"/>
          </a:xfrm>
        </p:spPr>
        <p:txBody>
          <a:bodyPr vert="horz" lIns="91440" tIns="45720" rIns="91440" bIns="45720" rtlCol="0" anchor="ctr">
            <a:normAutofit/>
          </a:bodyPr>
          <a:lstStyle/>
          <a:p>
            <a:pPr marL="536575" indent="-536575"/>
            <a:r>
              <a:rPr lang="en-US" b="1" dirty="0"/>
              <a:t>II.  The Need for Justification—Because We Are Unrighteous and Facing God’s Wrath</a:t>
            </a:r>
            <a:endParaRPr lang="en-SG" b="1" dirty="0"/>
          </a:p>
        </p:txBody>
      </p:sp>
      <p:sp>
        <p:nvSpPr>
          <p:cNvPr id="3" name="Content Placeholder 2"/>
          <p:cNvSpPr>
            <a:spLocks noGrp="1"/>
          </p:cNvSpPr>
          <p:nvPr>
            <p:ph idx="1"/>
          </p:nvPr>
        </p:nvSpPr>
        <p:spPr>
          <a:xfrm>
            <a:off x="838200" y="1825625"/>
            <a:ext cx="11193874" cy="4351338"/>
          </a:xfrm>
        </p:spPr>
        <p:txBody>
          <a:bodyPr>
            <a:noAutofit/>
          </a:bodyPr>
          <a:lstStyle/>
          <a:p>
            <a:r>
              <a:rPr lang="en-US" b="1" dirty="0"/>
              <a:t>(Rom 1:18ff.—Gentiles; 2:1-12—Jews, too, so everybody: 3:9-10, 23)</a:t>
            </a:r>
          </a:p>
          <a:p>
            <a:r>
              <a:rPr lang="en-US" dirty="0"/>
              <a:t>1:18-32 elaborates on the unrighteousness of the Gentiles.</a:t>
            </a:r>
            <a:endParaRPr lang="en-SG" dirty="0"/>
          </a:p>
          <a:p>
            <a:r>
              <a:rPr lang="en-US" dirty="0"/>
              <a:t>-In chapter 2, Paul clarifies that the Jews are in the exact same circumstance because while they have the Law, they do not </a:t>
            </a:r>
            <a:r>
              <a:rPr lang="en-US" i="1" dirty="0"/>
              <a:t>do </a:t>
            </a:r>
            <a:r>
              <a:rPr lang="en-US" dirty="0"/>
              <a:t>the Law—and therefore they are facing God’s wrath in the day of judgment. </a:t>
            </a:r>
            <a:endParaRPr lang="en-SG" dirty="0"/>
          </a:p>
          <a:p>
            <a:pPr lvl="1"/>
            <a:r>
              <a:rPr lang="en-US" sz="2800" dirty="0"/>
              <a:t>In 2:1-13 Paul makes it clear what the </a:t>
            </a:r>
            <a:r>
              <a:rPr lang="en-US" sz="2800" b="1" dirty="0"/>
              <a:t>standard or basis</a:t>
            </a:r>
            <a:r>
              <a:rPr lang="en-US" sz="2800" dirty="0"/>
              <a:t> is for God’s judgment: doing the Law, doing good.  These verses do not actually indicate that anybody will meet this condition</a:t>
            </a:r>
          </a:p>
          <a:p>
            <a:r>
              <a:rPr lang="en-US" dirty="0"/>
              <a:t>Chapter 3 summarizes: whether Jew or Gentile, we are all in the same boat: unrighteous sinners accountable to God, deserving of his wrath (3:9-10, 12, 23)</a:t>
            </a:r>
            <a:endParaRPr lang="en-SG" dirty="0"/>
          </a:p>
        </p:txBody>
      </p:sp>
    </p:spTree>
    <p:extLst>
      <p:ext uri="{BB962C8B-B14F-4D97-AF65-F5344CB8AC3E}">
        <p14:creationId xmlns:p14="http://schemas.microsoft.com/office/powerpoint/2010/main" val="156998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787481" cy="1325563"/>
          </a:xfrm>
        </p:spPr>
        <p:txBody>
          <a:bodyPr vert="horz" lIns="91440" tIns="45720" rIns="91440" bIns="45720" rtlCol="0" anchor="ctr">
            <a:normAutofit/>
          </a:bodyPr>
          <a:lstStyle/>
          <a:p>
            <a:pPr marL="536575" indent="-536575"/>
            <a:r>
              <a:rPr lang="en-US" b="1" dirty="0"/>
              <a:t>III.  Paul’s Doctrine of Justification (Rom 3:20-4:12)</a:t>
            </a:r>
            <a:endParaRPr lang="en-SG" b="1" dirty="0"/>
          </a:p>
        </p:txBody>
      </p:sp>
      <p:sp>
        <p:nvSpPr>
          <p:cNvPr id="3" name="Content Placeholder 2"/>
          <p:cNvSpPr>
            <a:spLocks noGrp="1"/>
          </p:cNvSpPr>
          <p:nvPr>
            <p:ph idx="1"/>
          </p:nvPr>
        </p:nvSpPr>
        <p:spPr>
          <a:xfrm>
            <a:off x="885234" y="1533407"/>
            <a:ext cx="11175059" cy="4985926"/>
          </a:xfrm>
        </p:spPr>
        <p:txBody>
          <a:bodyPr>
            <a:normAutofit fontScale="85000" lnSpcReduction="20000"/>
          </a:bodyPr>
          <a:lstStyle/>
          <a:p>
            <a:pPr marL="0" indent="0">
              <a:buNone/>
            </a:pPr>
            <a:r>
              <a:rPr lang="en-US" sz="3300" b="1" dirty="0"/>
              <a:t>A.  Not by the (Works of) the Law (3:20)</a:t>
            </a:r>
            <a:endParaRPr lang="en-SG" sz="3300" dirty="0"/>
          </a:p>
          <a:p>
            <a:pPr lvl="1"/>
            <a:r>
              <a:rPr lang="en-US" sz="2800" dirty="0"/>
              <a:t>But here we hit a major interpretive question: What does the phrase “the works of the Law” mean or refer to?</a:t>
            </a:r>
          </a:p>
          <a:p>
            <a:pPr lvl="2"/>
            <a:r>
              <a:rPr lang="en-US" sz="2800" dirty="0"/>
              <a:t>The traditional understanding is that “the works of the Law” refers to anything and everything that the Law, given to the Jews, commands them to do.</a:t>
            </a:r>
          </a:p>
          <a:p>
            <a:pPr lvl="2"/>
            <a:r>
              <a:rPr lang="en-US" sz="2800" dirty="0"/>
              <a:t>The NPP (James D. G. Dunn)- “the works of the Law” refers to those particular aspects of the Law that marked off the Jews as distinct—circumcision, kosher food laws, and Sabbath-keeping.  These are “identity badges” or “boundary markers” of the Jewish people. Paul objected to this social function of the Law, to the use of it as a racial barrier to exclude Gentiles from entrance into the covenant people of God.</a:t>
            </a:r>
          </a:p>
          <a:p>
            <a:pPr lvl="2"/>
            <a:r>
              <a:rPr lang="en-US" sz="2800" dirty="0"/>
              <a:t>I concede to the NPP interpretation that the “Jewish Identity Badges” or “Boundary Markers” are important. But, with the traditional perspective, I would deny that this is what “works of the Law” </a:t>
            </a:r>
            <a:r>
              <a:rPr lang="en-US" sz="2800" i="1" dirty="0"/>
              <a:t>means</a:t>
            </a:r>
            <a:r>
              <a:rPr lang="en-US" sz="2800" dirty="0"/>
              <a:t>.  I would go so far as to say that the boundary markers </a:t>
            </a:r>
            <a:r>
              <a:rPr lang="en-US" sz="2800" i="1" dirty="0"/>
              <a:t>epitomize</a:t>
            </a:r>
            <a:r>
              <a:rPr lang="en-US" sz="2800" dirty="0"/>
              <a:t> “the works of the Law,” but that is not what the phrase </a:t>
            </a:r>
            <a:r>
              <a:rPr lang="en-US" sz="2800" i="1" dirty="0"/>
              <a:t>means</a:t>
            </a:r>
            <a:r>
              <a:rPr lang="en-US" sz="2800" dirty="0"/>
              <a:t>.</a:t>
            </a:r>
            <a:endParaRPr lang="en-SG" sz="2800" dirty="0"/>
          </a:p>
        </p:txBody>
      </p:sp>
    </p:spTree>
    <p:extLst>
      <p:ext uri="{BB962C8B-B14F-4D97-AF65-F5344CB8AC3E}">
        <p14:creationId xmlns:p14="http://schemas.microsoft.com/office/powerpoint/2010/main" val="33065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26148" cy="1325563"/>
          </a:xfrm>
        </p:spPr>
        <p:txBody>
          <a:bodyPr vert="horz" lIns="91440" tIns="45720" rIns="91440" bIns="45720" rtlCol="0" anchor="ctr">
            <a:normAutofit/>
          </a:bodyPr>
          <a:lstStyle/>
          <a:p>
            <a:pPr marL="536575" indent="-536575"/>
            <a:r>
              <a:rPr lang="en-US" b="1" dirty="0"/>
              <a:t>III.  Paul’s Doctrine of Justification (Rom 3:20-4:12)</a:t>
            </a:r>
            <a:endParaRPr lang="en-SG" b="1" dirty="0"/>
          </a:p>
        </p:txBody>
      </p:sp>
      <p:sp>
        <p:nvSpPr>
          <p:cNvPr id="3" name="Content Placeholder 2"/>
          <p:cNvSpPr>
            <a:spLocks noGrp="1"/>
          </p:cNvSpPr>
          <p:nvPr>
            <p:ph idx="1"/>
          </p:nvPr>
        </p:nvSpPr>
        <p:spPr>
          <a:xfrm>
            <a:off x="874888" y="1392296"/>
            <a:ext cx="11157185" cy="5286963"/>
          </a:xfrm>
        </p:spPr>
        <p:txBody>
          <a:bodyPr>
            <a:normAutofit fontScale="92500" lnSpcReduction="10000"/>
          </a:bodyPr>
          <a:lstStyle/>
          <a:p>
            <a:pPr marL="0" indent="0">
              <a:buNone/>
            </a:pPr>
            <a:r>
              <a:rPr lang="en-US" b="1" dirty="0"/>
              <a:t>A.  Not by the (Works of) the Law (3:20)</a:t>
            </a:r>
            <a:endParaRPr lang="en-SG" dirty="0"/>
          </a:p>
          <a:p>
            <a:pPr lvl="1"/>
            <a:r>
              <a:rPr lang="en-US" dirty="0"/>
              <a:t>But here we hit a major interpretive question: What does the phrase “the works of the Law” mean or refer to?</a:t>
            </a:r>
          </a:p>
          <a:p>
            <a:pPr lvl="2"/>
            <a:r>
              <a:rPr lang="en-US" sz="2600" dirty="0"/>
              <a:t>It seems Paul uses the phrase interchangeably with “the things of the Law,” “the Law” (when speaking of it as something that is or isn’t done or kept).</a:t>
            </a:r>
          </a:p>
          <a:p>
            <a:pPr lvl="2"/>
            <a:r>
              <a:rPr lang="en-US" sz="2600" dirty="0"/>
              <a:t>In Romans 2, “the work of the Law,” “the things of the Law,” seem to refer to things that cannot be the identity badges: 2:14-15—Gentiles who (at times) “do the things of the Law,” who have “the work of the Law written in their hearts”—it seems pretty clear these can’t be the Jewish identity badges.  Similarly for the references in 2:25-29 in which the uncircumcised keep the requirements of the law—can’t refer to non-Jews observing the Jewish “identity markers.”</a:t>
            </a:r>
          </a:p>
          <a:p>
            <a:pPr lvl="2"/>
            <a:r>
              <a:rPr lang="en-US" sz="2600" dirty="0"/>
              <a:t>Also, the Jews are criticized for transgressing the Law, and it specifies commandments from the Decalogue—stealing, adultery.</a:t>
            </a:r>
          </a:p>
          <a:p>
            <a:pPr lvl="2"/>
            <a:r>
              <a:rPr lang="en-US" sz="2600" dirty="0"/>
              <a:t>Thus, it seems far more likely that </a:t>
            </a:r>
            <a:r>
              <a:rPr lang="en-US" sz="2600" b="1" dirty="0"/>
              <a:t>“works of the Law” just refers to everything that the Law commands.</a:t>
            </a:r>
          </a:p>
        </p:txBody>
      </p:sp>
    </p:spTree>
    <p:extLst>
      <p:ext uri="{BB962C8B-B14F-4D97-AF65-F5344CB8AC3E}">
        <p14:creationId xmlns:p14="http://schemas.microsoft.com/office/powerpoint/2010/main" val="12778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95799"/>
            <a:ext cx="10986911" cy="1325563"/>
          </a:xfrm>
        </p:spPr>
        <p:txBody>
          <a:bodyPr>
            <a:normAutofit/>
          </a:bodyPr>
          <a:lstStyle/>
          <a:p>
            <a:r>
              <a:rPr lang="en-US" b="1" dirty="0"/>
              <a:t>God’s Righteousness is Apart from the Law, but is Testified to in the Law &amp; Prophets (3:21)</a:t>
            </a:r>
            <a:endParaRPr lang="en-SG" dirty="0"/>
          </a:p>
        </p:txBody>
      </p:sp>
      <p:sp>
        <p:nvSpPr>
          <p:cNvPr id="3" name="Content Placeholder 2"/>
          <p:cNvSpPr>
            <a:spLocks noGrp="1"/>
          </p:cNvSpPr>
          <p:nvPr>
            <p:ph idx="1"/>
          </p:nvPr>
        </p:nvSpPr>
        <p:spPr/>
        <p:txBody>
          <a:bodyPr/>
          <a:lstStyle/>
          <a:p>
            <a:r>
              <a:rPr lang="en-US" b="1" dirty="0"/>
              <a:t>cf. 4:1-25, esp. vv. 3, 6-13, 20-24; Gal. 3:6-14ff.</a:t>
            </a:r>
          </a:p>
          <a:p>
            <a:endParaRPr lang="en-US" b="1" dirty="0"/>
          </a:p>
          <a:p>
            <a:r>
              <a:rPr lang="en-US" baseline="30000" dirty="0"/>
              <a:t>NASB  </a:t>
            </a:r>
            <a:r>
              <a:rPr lang="en-US" b="1" dirty="0"/>
              <a:t>Romans 3:21</a:t>
            </a:r>
            <a:r>
              <a:rPr lang="en-US" dirty="0"/>
              <a:t> But now apart from the Law </a:t>
            </a:r>
            <a:r>
              <a:rPr lang="en-US" i="1" dirty="0"/>
              <a:t>the </a:t>
            </a:r>
            <a:r>
              <a:rPr lang="en-US" dirty="0"/>
              <a:t>righteousness of God has been manifested, being witnessed by the Law and the Prophets,</a:t>
            </a:r>
          </a:p>
          <a:p>
            <a:endParaRPr lang="en-US" dirty="0"/>
          </a:p>
          <a:p>
            <a:r>
              <a:rPr lang="en-US" dirty="0"/>
              <a:t>What is “the righteousness of God”?</a:t>
            </a:r>
            <a:endParaRPr lang="en-SG" dirty="0"/>
          </a:p>
        </p:txBody>
      </p:sp>
    </p:spTree>
    <p:extLst>
      <p:ext uri="{BB962C8B-B14F-4D97-AF65-F5344CB8AC3E}">
        <p14:creationId xmlns:p14="http://schemas.microsoft.com/office/powerpoint/2010/main" val="17217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6" y="112889"/>
            <a:ext cx="10977504" cy="1577799"/>
          </a:xfrm>
        </p:spPr>
        <p:txBody>
          <a:bodyPr vert="horz" lIns="91440" tIns="45720" rIns="91440" bIns="45720" rtlCol="0" anchor="ctr">
            <a:normAutofit/>
          </a:bodyPr>
          <a:lstStyle/>
          <a:p>
            <a:r>
              <a:rPr lang="en-US" b="1" dirty="0"/>
              <a:t>God’s Righteousness is Apart from the Law, but is Testified to in the Law &amp; Prophets (3:21)</a:t>
            </a:r>
            <a:endParaRPr lang="en-SG" b="1" dirty="0"/>
          </a:p>
        </p:txBody>
      </p:sp>
      <p:sp>
        <p:nvSpPr>
          <p:cNvPr id="3" name="Content Placeholder 2"/>
          <p:cNvSpPr>
            <a:spLocks noGrp="1"/>
          </p:cNvSpPr>
          <p:nvPr>
            <p:ph idx="1"/>
          </p:nvPr>
        </p:nvSpPr>
        <p:spPr>
          <a:xfrm>
            <a:off x="838199" y="1825625"/>
            <a:ext cx="11080985" cy="4947708"/>
          </a:xfrm>
        </p:spPr>
        <p:txBody>
          <a:bodyPr>
            <a:normAutofit fontScale="92500" lnSpcReduction="10000"/>
          </a:bodyPr>
          <a:lstStyle/>
          <a:p>
            <a:r>
              <a:rPr lang="en-US" dirty="0"/>
              <a:t>What is “the righteousness of God”?</a:t>
            </a:r>
          </a:p>
          <a:p>
            <a:pPr marL="893763" lvl="1" indent="-436563">
              <a:buNone/>
            </a:pPr>
            <a:r>
              <a:rPr lang="en-US" sz="2800" dirty="0"/>
              <a:t>(1) God’s own subjective quality or attribute: God is righteous, just, morally upright, the righteous judge of all the earth.  (Ps 50:6; Rom 3:5-6)</a:t>
            </a:r>
          </a:p>
          <a:p>
            <a:pPr marL="893763" lvl="1" indent="-436563">
              <a:buNone/>
            </a:pPr>
            <a:r>
              <a:rPr lang="en-US" sz="2800" dirty="0"/>
              <a:t>(2) God’s saving activity for his people, which reflects his faithfulness, especially to his covenant people and his promises to them.  (Ps 31:1; 51:14; Isa 46:13; Mic 7:7-9)</a:t>
            </a:r>
          </a:p>
          <a:p>
            <a:pPr marL="914400" lvl="2" indent="0">
              <a:buNone/>
            </a:pPr>
            <a:r>
              <a:rPr lang="en-US" sz="2800" dirty="0"/>
              <a:t>This </a:t>
            </a:r>
            <a:r>
              <a:rPr lang="en-US" sz="2800" b="1" i="1" dirty="0"/>
              <a:t>saving righteousness of God</a:t>
            </a:r>
            <a:r>
              <a:rPr lang="en-US" sz="2800" b="1" dirty="0"/>
              <a:t> </a:t>
            </a:r>
            <a:r>
              <a:rPr lang="en-US" sz="2800" dirty="0"/>
              <a:t>is the most frequent usage in the OT.  It seems that this is in the background of Paul’s use of “the righteousness of God” in 1:16-17 and in 3:21.</a:t>
            </a:r>
          </a:p>
          <a:p>
            <a:pPr marL="893763" lvl="1" indent="-436563">
              <a:buNone/>
            </a:pPr>
            <a:r>
              <a:rPr lang="en-US" sz="2800" dirty="0"/>
              <a:t>(3) However, it seems Paul builds on yet goes beyond this concept.  He frequently uses “the righteousness of God” in a way that suggests a status that he gives to someone in response to faith.  This seems to be the case in 1:16-18; and 3:21 in the context of 3:20-24.</a:t>
            </a:r>
          </a:p>
          <a:p>
            <a:pPr lvl="2"/>
            <a:r>
              <a:rPr lang="en-US" sz="2800" dirty="0"/>
              <a:t>cf. also 5:15-19; Phil 3:8-9</a:t>
            </a:r>
            <a:endParaRPr lang="en-SG" sz="2800" dirty="0"/>
          </a:p>
        </p:txBody>
      </p:sp>
    </p:spTree>
    <p:extLst>
      <p:ext uri="{BB962C8B-B14F-4D97-AF65-F5344CB8AC3E}">
        <p14:creationId xmlns:p14="http://schemas.microsoft.com/office/powerpoint/2010/main" val="110249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234</TotalTime>
  <Words>2663</Words>
  <Application>Microsoft Macintosh PowerPoint</Application>
  <PresentationFormat>Widescreen</PresentationFormat>
  <Paragraphs>104</Paragraphs>
  <Slides>23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Bwgrki</vt:lpstr>
      <vt:lpstr>Bwhebb</vt:lpstr>
      <vt:lpstr>Calibri</vt:lpstr>
      <vt:lpstr>Calibri Light</vt:lpstr>
      <vt:lpstr>Times New Roman</vt:lpstr>
      <vt:lpstr>Wingdings</vt:lpstr>
      <vt:lpstr>Office Theme</vt:lpstr>
      <vt:lpstr>Orbit</vt:lpstr>
      <vt:lpstr>Paul’s View  of Justification</vt:lpstr>
      <vt:lpstr>The Ever-Contentious and Controversial Doctrine of Justification</vt:lpstr>
      <vt:lpstr>I.  “Righteous(ness)” in Paul, and Its Relationship to “Justification”</vt:lpstr>
      <vt:lpstr>I.  “Righteous(ness)” in Paul, and Its Relationship to “Justification”</vt:lpstr>
      <vt:lpstr>II.  The Need for Justification—Because We Are Unrighteous and Facing God’s Wrath</vt:lpstr>
      <vt:lpstr>III.  Paul’s Doctrine of Justification (Rom 3:20-4:12)</vt:lpstr>
      <vt:lpstr>III.  Paul’s Doctrine of Justification (Rom 3:20-4:12)</vt:lpstr>
      <vt:lpstr>God’s Righteousness is Apart from the Law, but is Testified to in the Law &amp; Prophets (3:21)</vt:lpstr>
      <vt:lpstr>God’s Righteousness is Apart from the Law, but is Testified to in the Law &amp; Prophets (3:21)</vt:lpstr>
      <vt:lpstr>God’s Righteousness is Apart from the Law, but is Testified to in the Law &amp; Prophets (3:21)</vt:lpstr>
      <vt:lpstr>God’s Righteousness is Apart from the Law, but is Testified to in the Law &amp; Prophets (3:21)</vt:lpstr>
      <vt:lpstr>Justification comes in the same way to Jews and Gentiles (3:22) </vt:lpstr>
      <vt:lpstr>Justification is a gift by God’s grace (3:23-24): it is not inherently deserved, or earned as a wage (4:2-5) </vt:lpstr>
      <vt:lpstr>Justification is paid for by the redemptive sacrifice of Jesus Christ’s death, which propitiated our sins (satisfying God’s wrath) and this redemptive work was completed with Christ’s resurrection (3:24-25; 4:24-25)</vt:lpstr>
      <vt:lpstr>This means of justification shows that God is just and righteous—this is his righteousness (3:25-26).</vt:lpstr>
      <vt:lpstr>Justification is attained solely by placing faith in Jesus (3:26-28; 4:4-6; 5:1; Gal 2:21; 5:1-4).</vt:lpstr>
      <vt:lpstr>IV.  Clarifications </vt:lpstr>
      <vt:lpstr>Is Justification “Declaring Someone to Be Righteous”  (Forensic), or “Making Someone to Be Righteous” (Ethical)?</vt:lpstr>
      <vt:lpstr>Is Justification “Declaring Someone to Be Righteous” (Forensic), or “Making Someone to Be Righteous” (Ethical)? </vt:lpstr>
      <vt:lpstr>“Faith in Christ” OR “the Faithfulness of Christ”? (Objective or Subjective Genitive)</vt:lpstr>
      <vt:lpstr>When Does Justification Take Place?  At the time of Faith, or at the time of the Final Judgment?</vt:lpstr>
      <vt:lpstr>Black</vt:lpstr>
      <vt:lpstr>Salvation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View of Justification</dc:title>
  <dc:creator>Brian Thomas</dc:creator>
  <cp:lastModifiedBy>Rick Griffith</cp:lastModifiedBy>
  <cp:revision>33</cp:revision>
  <dcterms:created xsi:type="dcterms:W3CDTF">2017-08-15T17:55:58Z</dcterms:created>
  <dcterms:modified xsi:type="dcterms:W3CDTF">2023-12-08T19:20:37Z</dcterms:modified>
</cp:coreProperties>
</file>